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6" r:id="rId5"/>
    <p:sldId id="268" r:id="rId6"/>
    <p:sldId id="271" r:id="rId7"/>
    <p:sldId id="269" r:id="rId8"/>
    <p:sldId id="261" r:id="rId9"/>
    <p:sldId id="262" r:id="rId10"/>
    <p:sldId id="265" r:id="rId11"/>
    <p:sldId id="270"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93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60724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032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49875"/>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443735"/>
            <a:ext cx="7477601" cy="1916430"/>
          </a:xfrm>
          <a:prstGeom prst="rect">
            <a:avLst/>
          </a:prstGeom>
          <a:noFill/>
          <a:ln/>
        </p:spPr>
        <p:txBody>
          <a:bodyPr wrap="square" rtlCol="0" anchor="t"/>
          <a:lstStyle/>
          <a:p>
            <a:pPr marL="0" indent="0">
              <a:lnSpc>
                <a:spcPts val="7545"/>
              </a:lnSpc>
              <a:buNone/>
            </a:pPr>
            <a:r>
              <a:rPr lang="en-US" sz="6036" b="1" dirty="0">
                <a:solidFill>
                  <a:srgbClr val="333F70"/>
                </a:solidFill>
                <a:latin typeface="Unbounded" pitchFamily="34" charset="0"/>
                <a:ea typeface="Unbounded" pitchFamily="34" charset="-122"/>
                <a:cs typeface="Unbounded" pitchFamily="34" charset="-120"/>
              </a:rPr>
              <a:t>Face Mask Detector</a:t>
            </a:r>
            <a:endParaRPr lang="en-US" sz="6036" dirty="0"/>
          </a:p>
        </p:txBody>
      </p:sp>
      <p:sp>
        <p:nvSpPr>
          <p:cNvPr id="6" name="Text 3"/>
          <p:cNvSpPr/>
          <p:nvPr/>
        </p:nvSpPr>
        <p:spPr>
          <a:xfrm>
            <a:off x="833199" y="3050418"/>
            <a:ext cx="7477601" cy="1066205"/>
          </a:xfrm>
          <a:prstGeom prst="rect">
            <a:avLst/>
          </a:prstGeom>
          <a:noFill/>
          <a:ln/>
        </p:spPr>
        <p:txBody>
          <a:bodyPr wrap="square" rtlCol="0" anchor="t"/>
          <a:lstStyle/>
          <a:p>
            <a:pPr marL="0" indent="0">
              <a:lnSpc>
                <a:spcPts val="2799"/>
              </a:lnSpc>
              <a:buNone/>
            </a:pPr>
            <a:r>
              <a:rPr lang="en-US" sz="1600" b="0" i="0" dirty="0">
                <a:solidFill>
                  <a:srgbClr val="0D0D0D"/>
                </a:solidFill>
                <a:effectLst/>
                <a:highlight>
                  <a:srgbClr val="FFFFFF"/>
                </a:highlight>
                <a:latin typeface="Söhne"/>
              </a:rPr>
              <a:t>The Face Mask Detection project is an intelligent computer vision system that automatically detects mask usage, ensuring public safety and preventing disease spread. Using a deep learning model with a convolutional neural network (CNN), it classifies images as "With Mask" or "Without Mask." It also enhances security in areas like ATMs, where masks are restricted. The system processes images, employs a robust CNN, evaluates performance with key metrics, and is deployed through a user-friendly </a:t>
            </a:r>
            <a:r>
              <a:rPr lang="en-US" sz="1600" b="0" i="0" dirty="0" err="1">
                <a:solidFill>
                  <a:srgbClr val="0D0D0D"/>
                </a:solidFill>
                <a:effectLst/>
                <a:highlight>
                  <a:srgbClr val="FFFFFF"/>
                </a:highlight>
                <a:latin typeface="Söhne"/>
              </a:rPr>
              <a:t>Gradio</a:t>
            </a:r>
            <a:r>
              <a:rPr lang="en-US" sz="1600" b="0" i="0" dirty="0">
                <a:solidFill>
                  <a:srgbClr val="0D0D0D"/>
                </a:solidFill>
                <a:effectLst/>
                <a:highlight>
                  <a:srgbClr val="FFFFFF"/>
                </a:highlight>
                <a:latin typeface="Söhne"/>
              </a:rPr>
              <a:t> </a:t>
            </a:r>
            <a:r>
              <a:rPr lang="en-US" sz="1600" dirty="0">
                <a:solidFill>
                  <a:srgbClr val="0D0D0D"/>
                </a:solidFill>
                <a:highlight>
                  <a:srgbClr val="FFFFFF"/>
                </a:highlight>
                <a:latin typeface="Söhne"/>
              </a:rPr>
              <a:t>interface </a:t>
            </a:r>
            <a:r>
              <a:rPr lang="en-US" sz="1600" dirty="0"/>
              <a:t>a real-time detection GUI.</a:t>
            </a:r>
            <a:endParaRPr lang="en-US" sz="1600" dirty="0">
              <a:solidFill>
                <a:srgbClr val="0D0D0D"/>
              </a:solidFill>
              <a:highlight>
                <a:srgbClr val="FFFFFF"/>
              </a:highlight>
              <a:latin typeface="Söhne"/>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By ,</a:t>
            </a:r>
            <a:br>
              <a:rPr lang="en-US" sz="1750" dirty="0">
                <a:solidFill>
                  <a:srgbClr val="333F70"/>
                </a:solidFill>
                <a:latin typeface="Open Sans" pitchFamily="34" charset="0"/>
                <a:ea typeface="Open Sans" pitchFamily="34" charset="-122"/>
                <a:cs typeface="Open Sans" pitchFamily="34" charset="-120"/>
              </a:rPr>
            </a:br>
            <a:r>
              <a:rPr lang="en-US" sz="1750" dirty="0">
                <a:solidFill>
                  <a:srgbClr val="333F70"/>
                </a:solidFill>
                <a:latin typeface="Open Sans" pitchFamily="34" charset="0"/>
                <a:ea typeface="Open Sans" pitchFamily="34" charset="-122"/>
                <a:cs typeface="Open Sans" pitchFamily="34" charset="-120"/>
              </a:rPr>
              <a:t>Ashutosh Ankush </a:t>
            </a:r>
            <a:r>
              <a:rPr lang="en-US" sz="1750" dirty="0" err="1">
                <a:solidFill>
                  <a:srgbClr val="333F70"/>
                </a:solidFill>
                <a:latin typeface="Open Sans" pitchFamily="34" charset="0"/>
                <a:ea typeface="Open Sans" pitchFamily="34" charset="-122"/>
                <a:cs typeface="Open Sans" pitchFamily="34" charset="-120"/>
              </a:rPr>
              <a:t>Mulay</a:t>
            </a:r>
            <a:br>
              <a:rPr lang="en-US" sz="1750" dirty="0">
                <a:solidFill>
                  <a:srgbClr val="333F70"/>
                </a:solidFill>
                <a:latin typeface="Open Sans" pitchFamily="34" charset="0"/>
                <a:ea typeface="Open Sans" pitchFamily="34" charset="-122"/>
                <a:cs typeface="Open Sans" pitchFamily="34" charset="-120"/>
              </a:rPr>
            </a:br>
            <a:r>
              <a:rPr lang="en-US" sz="1750" dirty="0">
                <a:solidFill>
                  <a:srgbClr val="333F70"/>
                </a:solidFill>
                <a:latin typeface="Open Sans" pitchFamily="34" charset="0"/>
                <a:ea typeface="Open Sans" pitchFamily="34" charset="-122"/>
                <a:cs typeface="Open Sans" pitchFamily="34" charset="-120"/>
              </a:rPr>
              <a:t>23</a:t>
            </a:r>
            <a:endParaRPr lang="en-US" sz="1750" dirty="0"/>
          </a:p>
        </p:txBody>
      </p:sp>
      <p:sp>
        <p:nvSpPr>
          <p:cNvPr id="7" name="Shape 4"/>
          <p:cNvSpPr/>
          <p:nvPr/>
        </p:nvSpPr>
        <p:spPr>
          <a:xfrm>
            <a:off x="833199" y="5719882"/>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703213"/>
            <a:ext cx="3071693"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6625"/>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6" name="Text 3"/>
          <p:cNvSpPr/>
          <p:nvPr/>
        </p:nvSpPr>
        <p:spPr>
          <a:xfrm>
            <a:off x="833199" y="3298292"/>
            <a:ext cx="7477601" cy="2487811"/>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The Face Mask Detector significantly advances public health, safety, and security by promoting mask compliance and preventing the spread of diseases. It also enhances security in sensitive areas by monitoring mask usage.</a:t>
            </a: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Future enhancements will include real-time video analysis and integration with CCTV systems, making the detector more effective and adaptable to emerging needs.</a:t>
            </a:r>
            <a:endParaRPr lang="en-US" sz="1750" dirty="0"/>
          </a:p>
        </p:txBody>
      </p:sp>
      <p:sp>
        <p:nvSpPr>
          <p:cNvPr id="8" name="TextBox 7">
            <a:extLst>
              <a:ext uri="{FF2B5EF4-FFF2-40B4-BE49-F238E27FC236}">
                <a16:creationId xmlns:a16="http://schemas.microsoft.com/office/drawing/2014/main" id="{CE491CAD-19C2-8238-9711-3F595D954C29}"/>
              </a:ext>
            </a:extLst>
          </p:cNvPr>
          <p:cNvSpPr txBox="1"/>
          <p:nvPr/>
        </p:nvSpPr>
        <p:spPr>
          <a:xfrm>
            <a:off x="1674019" y="931025"/>
            <a:ext cx="7477601" cy="1450269"/>
          </a:xfrm>
          <a:prstGeom prst="rect">
            <a:avLst/>
          </a:prstGeom>
          <a:noFill/>
        </p:spPr>
        <p:txBody>
          <a:bodyPr wrap="square" rtlCol="0">
            <a:spAutoFit/>
          </a:bodyPr>
          <a:lstStyle/>
          <a:p>
            <a:pPr>
              <a:lnSpc>
                <a:spcPts val="5393"/>
              </a:lnSpc>
            </a:pPr>
            <a:r>
              <a:rPr lang="en-US" sz="4314" b="1" dirty="0">
                <a:solidFill>
                  <a:srgbClr val="333F70"/>
                </a:solidFill>
                <a:latin typeface="Unbounded" pitchFamily="34" charset="0"/>
                <a:ea typeface="Unbounded" pitchFamily="34" charset="-122"/>
              </a:rPr>
              <a:t>Conclusion and Future Enhancements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3175462"/>
            <a:ext cx="14630399" cy="142979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8" name="TextBox 7">
            <a:extLst>
              <a:ext uri="{FF2B5EF4-FFF2-40B4-BE49-F238E27FC236}">
                <a16:creationId xmlns:a16="http://schemas.microsoft.com/office/drawing/2014/main" id="{CE491CAD-19C2-8238-9711-3F595D954C29}"/>
              </a:ext>
            </a:extLst>
          </p:cNvPr>
          <p:cNvSpPr txBox="1"/>
          <p:nvPr/>
        </p:nvSpPr>
        <p:spPr>
          <a:xfrm>
            <a:off x="0" y="3614723"/>
            <a:ext cx="10891599" cy="757772"/>
          </a:xfrm>
          <a:prstGeom prst="rect">
            <a:avLst/>
          </a:prstGeom>
          <a:noFill/>
        </p:spPr>
        <p:txBody>
          <a:bodyPr wrap="square" rtlCol="0">
            <a:spAutoFit/>
          </a:bodyPr>
          <a:lstStyle/>
          <a:p>
            <a:pPr algn="ctr">
              <a:lnSpc>
                <a:spcPts val="5393"/>
              </a:lnSpc>
            </a:pPr>
            <a:r>
              <a:rPr lang="en-US" sz="4314" b="1" dirty="0">
                <a:solidFill>
                  <a:srgbClr val="333F70"/>
                </a:solidFill>
                <a:latin typeface="Unbounded" pitchFamily="34" charset="0"/>
                <a:ea typeface="Unbounded" pitchFamily="34" charset="-122"/>
              </a:rPr>
              <a:t>Thank You </a:t>
            </a:r>
          </a:p>
        </p:txBody>
      </p:sp>
    </p:spTree>
    <p:extLst>
      <p:ext uri="{BB962C8B-B14F-4D97-AF65-F5344CB8AC3E}">
        <p14:creationId xmlns:p14="http://schemas.microsoft.com/office/powerpoint/2010/main" val="335682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7620" y="0"/>
            <a:ext cx="14630400" cy="822960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6" name="Text 3"/>
          <p:cNvSpPr/>
          <p:nvPr/>
        </p:nvSpPr>
        <p:spPr>
          <a:xfrm>
            <a:off x="840820" y="2882160"/>
            <a:ext cx="7477601" cy="38571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There is a need for an automated system that can accurately detect if people are wearing face masks. Manual monitoring is time-consuming. This is crucial for health reasons, as masks help prevent the spread of diseases. Additionally, in places like ATMs, people may misuse masks to hide their identities, creating security risks. Therefore, it's important to develop a reliable system to ensure public health, enforce mask rules, and improve security.</a:t>
            </a:r>
          </a:p>
        </p:txBody>
      </p:sp>
      <p:sp>
        <p:nvSpPr>
          <p:cNvPr id="8" name="TextBox 7">
            <a:extLst>
              <a:ext uri="{FF2B5EF4-FFF2-40B4-BE49-F238E27FC236}">
                <a16:creationId xmlns:a16="http://schemas.microsoft.com/office/drawing/2014/main" id="{83CFA886-7258-AADC-F87D-19CB444A7221}"/>
              </a:ext>
            </a:extLst>
          </p:cNvPr>
          <p:cNvSpPr txBox="1"/>
          <p:nvPr/>
        </p:nvSpPr>
        <p:spPr>
          <a:xfrm>
            <a:off x="690230" y="1102526"/>
            <a:ext cx="7346522" cy="677108"/>
          </a:xfrm>
          <a:prstGeom prst="rect">
            <a:avLst/>
          </a:prstGeom>
          <a:noFill/>
        </p:spPr>
        <p:txBody>
          <a:bodyPr wrap="square" rtlCol="0">
            <a:spAutoFit/>
          </a:bodyPr>
          <a:lstStyle/>
          <a:p>
            <a:pPr algn="ctr"/>
            <a:r>
              <a:rPr lang="en-US" sz="3800" b="1" dirty="0">
                <a:solidFill>
                  <a:srgbClr val="333F70"/>
                </a:solidFill>
                <a:latin typeface="Unbounded" pitchFamily="34" charset="0"/>
                <a:ea typeface="Unbounded" pitchFamily="34" charset="-122"/>
              </a:rPr>
              <a:t>Problem Statement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Text 3"/>
          <p:cNvSpPr/>
          <p:nvPr/>
        </p:nvSpPr>
        <p:spPr>
          <a:xfrm>
            <a:off x="744944" y="2054156"/>
            <a:ext cx="7477601" cy="1777008"/>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The Face Mask Detector is a cutting-edge solution designed to automatically identify whether individuals are wearing protective face masks. In the wake of the COVID-19 pandemic, the widespread adoption of face masks has become crucial for public health and safety. This intelligent system utilizes advanced computer vision techniques, specifically a convolutional neural network (CNN), to analyze images and accurately classify them as "With Mask" or "Without Mask".</a:t>
            </a:r>
          </a:p>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 By leveraging this technology, organizations and authorities can enforce safety protocols in various public settings, reducing the risk of disease transmission. Additionally, the Face Mask Detector addresses security concerns, particularly in sensitive areas like ATMs, where masks may be misused for identity concealment. Overall, this innovative solution plays a pivotal role in promoting public health, safety, and security in today's challenging times.</a:t>
            </a: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p:txBody>
      </p:sp>
      <p:sp>
        <p:nvSpPr>
          <p:cNvPr id="7" name="Text 4"/>
          <p:cNvSpPr/>
          <p:nvPr/>
        </p:nvSpPr>
        <p:spPr>
          <a:xfrm>
            <a:off x="833199" y="4922996"/>
            <a:ext cx="7477601" cy="2132409"/>
          </a:xfrm>
          <a:prstGeom prst="rect">
            <a:avLst/>
          </a:prstGeom>
          <a:noFill/>
          <a:ln/>
        </p:spPr>
        <p:txBody>
          <a:bodyPr wrap="square" rtlCol="0" anchor="t"/>
          <a:lstStyle/>
          <a:p>
            <a:pPr marL="0" indent="0">
              <a:lnSpc>
                <a:spcPts val="2799"/>
              </a:lnSpc>
              <a:buNone/>
            </a:pPr>
            <a:endParaRPr lang="en-US" sz="1750" dirty="0"/>
          </a:p>
        </p:txBody>
      </p:sp>
      <p:pic>
        <p:nvPicPr>
          <p:cNvPr id="9" name="Image 0" descr="preencoded.png">
            <a:extLst>
              <a:ext uri="{FF2B5EF4-FFF2-40B4-BE49-F238E27FC236}">
                <a16:creationId xmlns:a16="http://schemas.microsoft.com/office/drawing/2014/main" id="{4B12B934-64FC-8B70-93A1-609CA98DDD7A}"/>
              </a:ext>
            </a:extLst>
          </p:cNvPr>
          <p:cNvPicPr>
            <a:picLocks noChangeAspect="1"/>
          </p:cNvPicPr>
          <p:nvPr/>
        </p:nvPicPr>
        <p:blipFill>
          <a:blip r:embed="rId3"/>
          <a:stretch>
            <a:fillRect/>
          </a:stretch>
        </p:blipFill>
        <p:spPr>
          <a:xfrm>
            <a:off x="8967489" y="2719567"/>
            <a:ext cx="5006221" cy="3634364"/>
          </a:xfrm>
          <a:prstGeom prst="rect">
            <a:avLst/>
          </a:prstGeom>
        </p:spPr>
      </p:pic>
      <p:sp>
        <p:nvSpPr>
          <p:cNvPr id="10" name="TextBox 9">
            <a:extLst>
              <a:ext uri="{FF2B5EF4-FFF2-40B4-BE49-F238E27FC236}">
                <a16:creationId xmlns:a16="http://schemas.microsoft.com/office/drawing/2014/main" id="{AC3E0566-F5E9-7F68-B324-11A62A914966}"/>
              </a:ext>
            </a:extLst>
          </p:cNvPr>
          <p:cNvSpPr txBox="1"/>
          <p:nvPr/>
        </p:nvSpPr>
        <p:spPr>
          <a:xfrm>
            <a:off x="744943" y="598516"/>
            <a:ext cx="8222545" cy="682623"/>
          </a:xfrm>
          <a:prstGeom prst="rect">
            <a:avLst/>
          </a:prstGeom>
          <a:noFill/>
        </p:spPr>
        <p:txBody>
          <a:bodyPr wrap="square" rtlCol="0">
            <a:spAutoFit/>
          </a:bodyPr>
          <a:lstStyle/>
          <a:p>
            <a:pPr>
              <a:lnSpc>
                <a:spcPts val="4751"/>
              </a:lnSpc>
            </a:pPr>
            <a:r>
              <a:rPr lang="en-US" sz="3800" b="1" dirty="0">
                <a:solidFill>
                  <a:srgbClr val="333F70"/>
                </a:solidFill>
                <a:latin typeface="Unbounded" pitchFamily="34" charset="0"/>
                <a:ea typeface="Unbounded" pitchFamily="34" charset="-122"/>
              </a:rPr>
              <a:t>Introduction to face mask detector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729984" y="531138"/>
            <a:ext cx="7405926" cy="603290"/>
          </a:xfrm>
          <a:prstGeom prst="rect">
            <a:avLst/>
          </a:prstGeom>
          <a:noFill/>
          <a:ln/>
        </p:spPr>
        <p:txBody>
          <a:bodyPr wrap="none" rtlCol="0" anchor="t"/>
          <a:lstStyle/>
          <a:p>
            <a:pPr marL="0" marR="0" lvl="0" indent="0" algn="l" defTabSz="914400" rtl="0" eaLnBrk="1" fontAlgn="auto" latinLnBrk="0" hangingPunct="1">
              <a:lnSpc>
                <a:spcPts val="4751"/>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333F70"/>
                </a:solidFill>
                <a:effectLst/>
                <a:uLnTx/>
                <a:uFillTx/>
                <a:latin typeface="Unbounded" pitchFamily="34" charset="0"/>
                <a:ea typeface="Unbounded" pitchFamily="34" charset="-122"/>
                <a:cs typeface="Unbounded" pitchFamily="34" charset="-120"/>
              </a:rPr>
              <a:t>How the Detector Works</a:t>
            </a:r>
            <a:endParaRPr kumimoji="0" lang="en-US" sz="3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2729984" y="1520547"/>
            <a:ext cx="965240" cy="1544479"/>
          </a:xfrm>
          <a:prstGeom prst="rect">
            <a:avLst/>
          </a:prstGeom>
        </p:spPr>
      </p:pic>
      <p:sp>
        <p:nvSpPr>
          <p:cNvPr id="6" name="Text 3"/>
          <p:cNvSpPr/>
          <p:nvPr/>
        </p:nvSpPr>
        <p:spPr>
          <a:xfrm>
            <a:off x="3984784" y="1713548"/>
            <a:ext cx="2413159"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333F70"/>
                </a:solidFill>
                <a:effectLst/>
                <a:uLnTx/>
                <a:uFillTx/>
                <a:latin typeface="Unbounded" pitchFamily="34" charset="0"/>
                <a:ea typeface="Unbounded" pitchFamily="34" charset="-122"/>
                <a:cs typeface="Unbounded" pitchFamily="34" charset="-120"/>
              </a:rPr>
              <a:t>Input Acquisition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3984784" y="2130862"/>
            <a:ext cx="7915513" cy="617934"/>
          </a:xfrm>
          <a:prstGeom prst="rect">
            <a:avLst/>
          </a:prstGeom>
          <a:noFill/>
          <a:ln/>
        </p:spPr>
        <p:txBody>
          <a:bodyPr wrap="square" rtlCol="0" anchor="t"/>
          <a:lstStyle/>
          <a:p>
            <a:pPr marL="0" marR="0" lvl="0" indent="0" algn="l" defTabSz="914400" rtl="0" eaLnBrk="1" fontAlgn="auto" latinLnBrk="0" hangingPunct="1">
              <a:lnSpc>
                <a:spcPts val="2432"/>
              </a:lnSpc>
              <a:spcBef>
                <a:spcPts val="0"/>
              </a:spcBef>
              <a:spcAft>
                <a:spcPts val="0"/>
              </a:spcAft>
              <a:buClrTx/>
              <a:buSzTx/>
              <a:buFontTx/>
              <a:buNone/>
              <a:tabLst/>
              <a:defRPr/>
            </a:pPr>
            <a:r>
              <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rPr>
              <a:t> The detector takes images containing individuals as input.</a:t>
            </a:r>
          </a:p>
          <a:p>
            <a:pPr marL="0" marR="0" lvl="0" indent="0" algn="l" defTabSz="914400" rtl="0" eaLnBrk="1" fontAlgn="auto" latinLnBrk="0" hangingPunct="1">
              <a:lnSpc>
                <a:spcPts val="2432"/>
              </a:lnSpc>
              <a:spcBef>
                <a:spcPts val="0"/>
              </a:spcBef>
              <a:spcAft>
                <a:spcPts val="0"/>
              </a:spcAft>
              <a:buClrTx/>
              <a:buSzTx/>
              <a:buFontTx/>
              <a:buNone/>
              <a:tabLst/>
              <a:defRPr/>
            </a:pPr>
            <a:endPar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endParaRPr>
          </a:p>
        </p:txBody>
      </p:sp>
      <p:pic>
        <p:nvPicPr>
          <p:cNvPr id="8" name="Image 1" descr="preencoded.png"/>
          <p:cNvPicPr>
            <a:picLocks noChangeAspect="1"/>
          </p:cNvPicPr>
          <p:nvPr/>
        </p:nvPicPr>
        <p:blipFill>
          <a:blip r:embed="rId4"/>
          <a:stretch>
            <a:fillRect/>
          </a:stretch>
        </p:blipFill>
        <p:spPr>
          <a:xfrm>
            <a:off x="2729984" y="3065026"/>
            <a:ext cx="965240" cy="1544479"/>
          </a:xfrm>
          <a:prstGeom prst="rect">
            <a:avLst/>
          </a:prstGeom>
        </p:spPr>
      </p:pic>
      <p:sp>
        <p:nvSpPr>
          <p:cNvPr id="9" name="Text 5"/>
          <p:cNvSpPr/>
          <p:nvPr/>
        </p:nvSpPr>
        <p:spPr>
          <a:xfrm>
            <a:off x="3984784" y="3258026"/>
            <a:ext cx="2729984"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333F70"/>
                </a:solidFill>
                <a:effectLst/>
                <a:uLnTx/>
                <a:uFillTx/>
                <a:latin typeface="Unbounded" pitchFamily="34" charset="0"/>
                <a:ea typeface="Unbounded" pitchFamily="34" charset="-122"/>
                <a:cs typeface="Unbounded" pitchFamily="34" charset="-120"/>
              </a:rPr>
              <a:t>Preprocessing</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3984784" y="3675340"/>
            <a:ext cx="7915513" cy="617934"/>
          </a:xfrm>
          <a:prstGeom prst="rect">
            <a:avLst/>
          </a:prstGeom>
          <a:noFill/>
          <a:ln/>
        </p:spPr>
        <p:txBody>
          <a:bodyPr wrap="square" rtlCol="0" anchor="t"/>
          <a:lstStyle/>
          <a:p>
            <a:pPr marL="0" marR="0" lvl="0" indent="0" algn="l" defTabSz="914400" rtl="0" eaLnBrk="1" fontAlgn="auto" latinLnBrk="0" hangingPunct="1">
              <a:lnSpc>
                <a:spcPts val="2432"/>
              </a:lnSpc>
              <a:spcBef>
                <a:spcPts val="0"/>
              </a:spcBef>
              <a:spcAft>
                <a:spcPts val="0"/>
              </a:spcAft>
              <a:buClrTx/>
              <a:buSzTx/>
              <a:buFontTx/>
              <a:buNone/>
              <a:tabLst/>
              <a:defRPr/>
            </a:pPr>
            <a:r>
              <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rPr>
              <a:t> The input images are resized, converted to RGB format, and normalized to ensure uniformity and compatibility with the model</a:t>
            </a:r>
            <a:endParaRPr kumimoji="0" lang="en-US" sz="152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age 2" descr="preencoded.png"/>
          <p:cNvPicPr>
            <a:picLocks noChangeAspect="1"/>
          </p:cNvPicPr>
          <p:nvPr/>
        </p:nvPicPr>
        <p:blipFill>
          <a:blip r:embed="rId5"/>
          <a:stretch>
            <a:fillRect/>
          </a:stretch>
        </p:blipFill>
        <p:spPr>
          <a:xfrm>
            <a:off x="2729984" y="4609505"/>
            <a:ext cx="965240" cy="1544479"/>
          </a:xfrm>
          <a:prstGeom prst="rect">
            <a:avLst/>
          </a:prstGeom>
        </p:spPr>
      </p:pic>
      <p:sp>
        <p:nvSpPr>
          <p:cNvPr id="12" name="Text 7"/>
          <p:cNvSpPr/>
          <p:nvPr/>
        </p:nvSpPr>
        <p:spPr>
          <a:xfrm>
            <a:off x="3984784" y="4802505"/>
            <a:ext cx="2413159"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333F70"/>
                </a:solidFill>
                <a:effectLst/>
                <a:uLnTx/>
                <a:uFillTx/>
                <a:latin typeface="Unbounded" pitchFamily="34" charset="0"/>
                <a:ea typeface="Unbounded" pitchFamily="34" charset="-122"/>
                <a:cs typeface="Unbounded" pitchFamily="34" charset="-120"/>
              </a:rPr>
              <a:t>Classification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3984784" y="5219819"/>
            <a:ext cx="7915513" cy="617934"/>
          </a:xfrm>
          <a:prstGeom prst="rect">
            <a:avLst/>
          </a:prstGeom>
          <a:noFill/>
          <a:ln/>
        </p:spPr>
        <p:txBody>
          <a:bodyPr wrap="square" rtlCol="0" anchor="t"/>
          <a:lstStyle/>
          <a:p>
            <a:pPr marL="0" marR="0" lvl="0" indent="0" algn="l" defTabSz="914400" rtl="0" eaLnBrk="1" fontAlgn="auto" latinLnBrk="0" hangingPunct="1">
              <a:lnSpc>
                <a:spcPts val="2432"/>
              </a:lnSpc>
              <a:spcBef>
                <a:spcPts val="0"/>
              </a:spcBef>
              <a:spcAft>
                <a:spcPts val="0"/>
              </a:spcAft>
              <a:buClrTx/>
              <a:buSzTx/>
              <a:buFontTx/>
              <a:buNone/>
              <a:tabLst/>
              <a:defRPr/>
            </a:pPr>
            <a:r>
              <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rPr>
              <a:t>A convolutional neural network (CNN) model analyzes the preprocessed images to classify them into two categories: "With Mask" or "Without Mask".</a:t>
            </a:r>
          </a:p>
          <a:p>
            <a:pPr marL="0" marR="0" lvl="0" indent="0" algn="l" defTabSz="914400" rtl="0" eaLnBrk="1" fontAlgn="auto" latinLnBrk="0" hangingPunct="1">
              <a:lnSpc>
                <a:spcPts val="2432"/>
              </a:lnSpc>
              <a:spcBef>
                <a:spcPts val="0"/>
              </a:spcBef>
              <a:spcAft>
                <a:spcPts val="0"/>
              </a:spcAft>
              <a:buClrTx/>
              <a:buSzTx/>
              <a:buFontTx/>
              <a:buNone/>
              <a:tabLst/>
              <a:defRPr/>
            </a:pPr>
            <a:endPar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endParaRPr>
          </a:p>
        </p:txBody>
      </p:sp>
      <p:pic>
        <p:nvPicPr>
          <p:cNvPr id="14" name="Image 3" descr="preencoded.png"/>
          <p:cNvPicPr>
            <a:picLocks noChangeAspect="1"/>
          </p:cNvPicPr>
          <p:nvPr/>
        </p:nvPicPr>
        <p:blipFill>
          <a:blip r:embed="rId6"/>
          <a:stretch>
            <a:fillRect/>
          </a:stretch>
        </p:blipFill>
        <p:spPr>
          <a:xfrm>
            <a:off x="2729984" y="6153983"/>
            <a:ext cx="965240" cy="1544479"/>
          </a:xfrm>
          <a:prstGeom prst="rect">
            <a:avLst/>
          </a:prstGeom>
        </p:spPr>
      </p:pic>
      <p:sp>
        <p:nvSpPr>
          <p:cNvPr id="15" name="Text 9"/>
          <p:cNvSpPr/>
          <p:nvPr/>
        </p:nvSpPr>
        <p:spPr>
          <a:xfrm>
            <a:off x="3984784" y="6346984"/>
            <a:ext cx="3678912"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333F70"/>
                </a:solidFill>
                <a:effectLst/>
                <a:uLnTx/>
                <a:uFillTx/>
                <a:latin typeface="Unbounded" pitchFamily="34" charset="0"/>
                <a:ea typeface="Unbounded" pitchFamily="34" charset="-122"/>
                <a:cs typeface="Unbounded" pitchFamily="34" charset="-120"/>
              </a:rPr>
              <a:t>Prediction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0"/>
          <p:cNvSpPr/>
          <p:nvPr/>
        </p:nvSpPr>
        <p:spPr>
          <a:xfrm>
            <a:off x="3984784" y="6764298"/>
            <a:ext cx="7915513" cy="617934"/>
          </a:xfrm>
          <a:prstGeom prst="rect">
            <a:avLst/>
          </a:prstGeom>
          <a:noFill/>
          <a:ln/>
        </p:spPr>
        <p:txBody>
          <a:bodyPr wrap="square" rtlCol="0" anchor="t"/>
          <a:lstStyle/>
          <a:p>
            <a:pPr marL="0" marR="0" lvl="0" indent="0" algn="l" defTabSz="914400" rtl="0" eaLnBrk="1" fontAlgn="auto" latinLnBrk="0" hangingPunct="1">
              <a:lnSpc>
                <a:spcPts val="2432"/>
              </a:lnSpc>
              <a:spcBef>
                <a:spcPts val="0"/>
              </a:spcBef>
              <a:spcAft>
                <a:spcPts val="0"/>
              </a:spcAft>
              <a:buClrTx/>
              <a:buSzTx/>
              <a:buFontTx/>
              <a:buNone/>
              <a:tabLst/>
              <a:defRPr/>
            </a:pPr>
            <a:r>
              <a:rPr kumimoji="0" lang="en-US" sz="1520" b="0" i="0" u="none" strike="noStrike" kern="1200" cap="none" spc="0" normalizeH="0" baseline="0" noProof="0" dirty="0">
                <a:ln>
                  <a:noFill/>
                </a:ln>
                <a:solidFill>
                  <a:srgbClr val="333F70"/>
                </a:solidFill>
                <a:effectLst/>
                <a:uLnTx/>
                <a:uFillTx/>
                <a:latin typeface="Open Sans" pitchFamily="34" charset="0"/>
                <a:ea typeface="Open Sans" pitchFamily="34" charset="-122"/>
                <a:cs typeface="Open Sans" pitchFamily="34" charset="-120"/>
              </a:rPr>
              <a:t>Based on the CNN's analysis, the detector predicts whether each individual in the image is wearing a mask or not, providing a binary classification output.</a:t>
            </a:r>
            <a:endParaRPr kumimoji="0" lang="en-US" sz="152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n-US" dirty="0"/>
          </a:p>
        </p:txBody>
      </p:sp>
      <p:sp>
        <p:nvSpPr>
          <p:cNvPr id="5" name="Text 2"/>
          <p:cNvSpPr/>
          <p:nvPr/>
        </p:nvSpPr>
        <p:spPr>
          <a:xfrm>
            <a:off x="4949257" y="213703"/>
            <a:ext cx="8477056" cy="778457"/>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GUI &amp; its working </a:t>
            </a:r>
            <a:endParaRPr lang="en-US" sz="4374" dirty="0"/>
          </a:p>
        </p:txBody>
      </p:sp>
      <p:sp>
        <p:nvSpPr>
          <p:cNvPr id="6" name="Text 3"/>
          <p:cNvSpPr/>
          <p:nvPr/>
        </p:nvSpPr>
        <p:spPr>
          <a:xfrm>
            <a:off x="1210457" y="6110004"/>
            <a:ext cx="7477601" cy="1777008"/>
          </a:xfrm>
          <a:prstGeom prst="rect">
            <a:avLst/>
          </a:prstGeom>
          <a:noFill/>
          <a:ln/>
        </p:spPr>
        <p:txBody>
          <a:bodyPr wrap="square" rtlCol="0" anchor="t"/>
          <a:lstStyle/>
          <a:p>
            <a:pPr marL="0" indent="0">
              <a:lnSpc>
                <a:spcPts val="2799"/>
              </a:lnSpc>
              <a:buNone/>
            </a:pPr>
            <a:endParaRPr lang="en-US" sz="1750" dirty="0">
              <a:solidFill>
                <a:srgbClr val="333F70"/>
              </a:solidFill>
              <a:latin typeface="Open Sans" pitchFamily="34" charset="0"/>
              <a:ea typeface="Open Sans" pitchFamily="34" charset="-122"/>
              <a:cs typeface="Open Sans" pitchFamily="34" charset="-120"/>
            </a:endParaRPr>
          </a:p>
        </p:txBody>
      </p:sp>
      <p:sp>
        <p:nvSpPr>
          <p:cNvPr id="7" name="Text 4"/>
          <p:cNvSpPr/>
          <p:nvPr/>
        </p:nvSpPr>
        <p:spPr>
          <a:xfrm>
            <a:off x="833199" y="4922996"/>
            <a:ext cx="7477601" cy="2132409"/>
          </a:xfrm>
          <a:prstGeom prst="rect">
            <a:avLst/>
          </a:prstGeom>
          <a:noFill/>
          <a:ln/>
        </p:spPr>
        <p:txBody>
          <a:bodyPr wrap="square" rtlCol="0" anchor="t"/>
          <a:lstStyle/>
          <a:p>
            <a:pPr marL="0" indent="0">
              <a:lnSpc>
                <a:spcPts val="2799"/>
              </a:lnSpc>
              <a:buNone/>
            </a:pPr>
            <a:endParaRPr lang="en-US" sz="1750" dirty="0"/>
          </a:p>
        </p:txBody>
      </p:sp>
      <p:pic>
        <p:nvPicPr>
          <p:cNvPr id="11" name="Picture 10">
            <a:extLst>
              <a:ext uri="{FF2B5EF4-FFF2-40B4-BE49-F238E27FC236}">
                <a16:creationId xmlns:a16="http://schemas.microsoft.com/office/drawing/2014/main" id="{CA71BB52-178A-4A30-4200-8AC0D4C5DE6E}"/>
              </a:ext>
            </a:extLst>
          </p:cNvPr>
          <p:cNvPicPr>
            <a:picLocks noChangeAspect="1"/>
          </p:cNvPicPr>
          <p:nvPr/>
        </p:nvPicPr>
        <p:blipFill>
          <a:blip r:embed="rId3"/>
          <a:stretch>
            <a:fillRect/>
          </a:stretch>
        </p:blipFill>
        <p:spPr>
          <a:xfrm>
            <a:off x="509510" y="1269059"/>
            <a:ext cx="12774228" cy="2993934"/>
          </a:xfrm>
          <a:prstGeom prst="rect">
            <a:avLst/>
          </a:prstGeom>
        </p:spPr>
      </p:pic>
      <p:sp>
        <p:nvSpPr>
          <p:cNvPr id="14" name="TextBox 13">
            <a:extLst>
              <a:ext uri="{FF2B5EF4-FFF2-40B4-BE49-F238E27FC236}">
                <a16:creationId xmlns:a16="http://schemas.microsoft.com/office/drawing/2014/main" id="{D0DB3C06-273E-EA68-0E33-FFCFA3BAD930}"/>
              </a:ext>
            </a:extLst>
          </p:cNvPr>
          <p:cNvSpPr txBox="1"/>
          <p:nvPr/>
        </p:nvSpPr>
        <p:spPr>
          <a:xfrm>
            <a:off x="936398" y="4154928"/>
            <a:ext cx="12347340" cy="3416320"/>
          </a:xfrm>
          <a:prstGeom prst="rect">
            <a:avLst/>
          </a:prstGeom>
          <a:noFill/>
        </p:spPr>
        <p:txBody>
          <a:bodyPr wrap="square" rtlCol="0">
            <a:spAutoFit/>
          </a:bodyPr>
          <a:lstStyle/>
          <a:p>
            <a:pPr marL="342900" indent="-342900">
              <a:buFont typeface="+mj-lt"/>
              <a:buAutoNum type="arabicPeriod"/>
            </a:pPr>
            <a:r>
              <a:rPr lang="en-US" dirty="0"/>
              <a:t>Drop Image Here / Click to Upload: This is an area where the user can either drag and drop an image file or click to open a file explorer and select an image to upload.</a:t>
            </a:r>
          </a:p>
          <a:p>
            <a:pPr marL="342900" indent="-342900">
              <a:buFont typeface="+mj-lt"/>
              <a:buAutoNum type="arabicPeriod"/>
            </a:pPr>
            <a:endParaRPr lang="en-US" dirty="0"/>
          </a:p>
          <a:p>
            <a:pPr marL="342900" indent="-342900">
              <a:buFont typeface="+mj-lt"/>
              <a:buAutoNum type="arabicPeriod"/>
            </a:pPr>
            <a:r>
              <a:rPr lang="en-US" dirty="0"/>
              <a:t>Prediction Result: This is an empty box where the prediction or output related to the uploaded image will be displayed after clicking the "Predict" button.</a:t>
            </a:r>
            <a:br>
              <a:rPr lang="en-US" dirty="0"/>
            </a:br>
            <a:endParaRPr lang="en-US" dirty="0"/>
          </a:p>
          <a:p>
            <a:pPr marL="342900" indent="-342900">
              <a:buFont typeface="+mj-lt"/>
              <a:buAutoNum type="arabicPeriod"/>
            </a:pPr>
            <a:r>
              <a:rPr lang="en-US" dirty="0"/>
              <a:t>Predict Button: </a:t>
            </a:r>
            <a:r>
              <a:rPr lang="en-US" b="0" i="0" dirty="0">
                <a:solidFill>
                  <a:srgbClr val="0D0D0D"/>
                </a:solidFill>
                <a:effectLst/>
                <a:highlight>
                  <a:srgbClr val="FFFFFF"/>
                </a:highlight>
                <a:latin typeface="Söhne"/>
              </a:rPr>
              <a:t>When the user clicks this button after uploading an image, it initiates the prediction process. The backend processes the image using the saved convolutional neural network (CNN) model, analyzing it to determine if a mask is present, and the result is displayed in the "Prediction Result" box.</a:t>
            </a:r>
          </a:p>
          <a:p>
            <a:pPr marL="342900" indent="-342900">
              <a:buFont typeface="+mj-lt"/>
              <a:buAutoNum type="arabicPeriod"/>
            </a:pPr>
            <a:endParaRPr lang="en-US" dirty="0">
              <a:solidFill>
                <a:srgbClr val="0D0D0D"/>
              </a:solidFill>
              <a:highlight>
                <a:srgbClr val="FFFFFF"/>
              </a:highlight>
              <a:latin typeface="Söhne"/>
            </a:endParaRPr>
          </a:p>
          <a:p>
            <a:pPr marL="342900" indent="-342900">
              <a:buFont typeface="+mj-lt"/>
              <a:buAutoNum type="arabicPeriod"/>
            </a:pPr>
            <a:r>
              <a:rPr lang="en-US" dirty="0"/>
              <a:t>Social Media Icons: There are icons for sharing or exporting the prediction result or uploading a new image from various sources like a webcam or social media platforms.</a:t>
            </a:r>
          </a:p>
        </p:txBody>
      </p:sp>
    </p:spTree>
    <p:extLst>
      <p:ext uri="{BB962C8B-B14F-4D97-AF65-F5344CB8AC3E}">
        <p14:creationId xmlns:p14="http://schemas.microsoft.com/office/powerpoint/2010/main" val="412581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9E0FC-F4A5-E6E6-962D-5F7F0F8FA198}"/>
              </a:ext>
            </a:extLst>
          </p:cNvPr>
          <p:cNvPicPr>
            <a:picLocks noChangeAspect="1"/>
          </p:cNvPicPr>
          <p:nvPr/>
        </p:nvPicPr>
        <p:blipFill>
          <a:blip r:embed="rId2"/>
          <a:stretch>
            <a:fillRect/>
          </a:stretch>
        </p:blipFill>
        <p:spPr>
          <a:xfrm>
            <a:off x="3599942" y="690559"/>
            <a:ext cx="6840843" cy="2817412"/>
          </a:xfrm>
          <a:prstGeom prst="rect">
            <a:avLst/>
          </a:prstGeom>
        </p:spPr>
      </p:pic>
      <p:sp>
        <p:nvSpPr>
          <p:cNvPr id="5" name="TextBox 4">
            <a:extLst>
              <a:ext uri="{FF2B5EF4-FFF2-40B4-BE49-F238E27FC236}">
                <a16:creationId xmlns:a16="http://schemas.microsoft.com/office/drawing/2014/main" id="{DF0C17D8-8D94-921C-2186-54BF52F5D26B}"/>
              </a:ext>
            </a:extLst>
          </p:cNvPr>
          <p:cNvSpPr txBox="1"/>
          <p:nvPr/>
        </p:nvSpPr>
        <p:spPr>
          <a:xfrm>
            <a:off x="5090419" y="178198"/>
            <a:ext cx="7315200" cy="375552"/>
          </a:xfrm>
          <a:prstGeom prst="rect">
            <a:avLst/>
          </a:prstGeom>
          <a:noFill/>
        </p:spPr>
        <p:txBody>
          <a:bodyPr wrap="square">
            <a:spAutoFit/>
          </a:bodyPr>
          <a:lstStyle/>
          <a:p>
            <a:pPr marL="0" marR="848995">
              <a:lnSpc>
                <a:spcPct val="107000"/>
              </a:lnSpc>
              <a:spcBef>
                <a:spcPts val="0"/>
              </a:spcBef>
              <a:spcAft>
                <a:spcPts val="0"/>
              </a:spcAft>
            </a:pPr>
            <a:r>
              <a:rPr lang="en-US" sz="18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GUI for real time detection: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80F8813-B750-0EC3-C410-149C74AC6FBF}"/>
              </a:ext>
            </a:extLst>
          </p:cNvPr>
          <p:cNvSpPr txBox="1"/>
          <p:nvPr/>
        </p:nvSpPr>
        <p:spPr>
          <a:xfrm>
            <a:off x="5719157" y="3548055"/>
            <a:ext cx="7315200" cy="375552"/>
          </a:xfrm>
          <a:prstGeom prst="rect">
            <a:avLst/>
          </a:prstGeom>
          <a:noFill/>
        </p:spPr>
        <p:txBody>
          <a:bodyPr wrap="square">
            <a:spAutoFit/>
          </a:bodyPr>
          <a:lstStyle/>
          <a:p>
            <a:pPr marL="0" marR="848995">
              <a:lnSpc>
                <a:spcPct val="107000"/>
              </a:lnSpc>
              <a:spcBef>
                <a:spcPts val="0"/>
              </a:spcBef>
              <a:spcAft>
                <a:spcPts val="0"/>
              </a:spcAft>
            </a:pPr>
            <a:r>
              <a:rPr lang="en-US" sz="18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Working Of GUI:</a:t>
            </a:r>
            <a:endParaRPr lang="en-US" sz="1200"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69F3B02-D075-343D-CD82-D1F79ADC6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9" y="4003657"/>
            <a:ext cx="6281394" cy="3889270"/>
          </a:xfrm>
          <a:prstGeom prst="rect">
            <a:avLst/>
          </a:prstGeom>
        </p:spPr>
      </p:pic>
      <p:pic>
        <p:nvPicPr>
          <p:cNvPr id="9" name="Picture 8">
            <a:extLst>
              <a:ext uri="{FF2B5EF4-FFF2-40B4-BE49-F238E27FC236}">
                <a16:creationId xmlns:a16="http://schemas.microsoft.com/office/drawing/2014/main" id="{C1A67BA0-77FD-7B93-7CFA-4446B244D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0467" y="4003657"/>
            <a:ext cx="5778384" cy="3889270"/>
          </a:xfrm>
          <a:prstGeom prst="rect">
            <a:avLst/>
          </a:prstGeom>
        </p:spPr>
      </p:pic>
    </p:spTree>
    <p:extLst>
      <p:ext uri="{BB962C8B-B14F-4D97-AF65-F5344CB8AC3E}">
        <p14:creationId xmlns:p14="http://schemas.microsoft.com/office/powerpoint/2010/main" val="280881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8C2C2-EDFD-F94D-3129-8E9CABFDB944}"/>
              </a:ext>
            </a:extLst>
          </p:cNvPr>
          <p:cNvSpPr txBox="1"/>
          <p:nvPr/>
        </p:nvSpPr>
        <p:spPr>
          <a:xfrm>
            <a:off x="2477193" y="216131"/>
            <a:ext cx="8661862" cy="682623"/>
          </a:xfrm>
          <a:prstGeom prst="rect">
            <a:avLst/>
          </a:prstGeom>
          <a:noFill/>
        </p:spPr>
        <p:txBody>
          <a:bodyPr wrap="square" rtlCol="0">
            <a:spAutoFit/>
          </a:bodyPr>
          <a:lstStyle/>
          <a:p>
            <a:pPr algn="ctr">
              <a:lnSpc>
                <a:spcPts val="4751"/>
              </a:lnSpc>
            </a:pPr>
            <a:r>
              <a:rPr lang="en-US" sz="3800" b="1" dirty="0">
                <a:solidFill>
                  <a:srgbClr val="333F70"/>
                </a:solidFill>
                <a:latin typeface="Unbounded" pitchFamily="34" charset="0"/>
                <a:ea typeface="Unbounded" pitchFamily="34" charset="-122"/>
              </a:rPr>
              <a:t>Accuracy  of model </a:t>
            </a:r>
          </a:p>
        </p:txBody>
      </p:sp>
      <p:pic>
        <p:nvPicPr>
          <p:cNvPr id="7" name="Picture 6">
            <a:extLst>
              <a:ext uri="{FF2B5EF4-FFF2-40B4-BE49-F238E27FC236}">
                <a16:creationId xmlns:a16="http://schemas.microsoft.com/office/drawing/2014/main" id="{CACAAF4F-7121-F895-78F5-07D96453869B}"/>
              </a:ext>
            </a:extLst>
          </p:cNvPr>
          <p:cNvPicPr>
            <a:picLocks noChangeAspect="1"/>
          </p:cNvPicPr>
          <p:nvPr/>
        </p:nvPicPr>
        <p:blipFill>
          <a:blip r:embed="rId2"/>
          <a:stretch>
            <a:fillRect/>
          </a:stretch>
        </p:blipFill>
        <p:spPr>
          <a:xfrm>
            <a:off x="3737133" y="1080655"/>
            <a:ext cx="6038634" cy="2177934"/>
          </a:xfrm>
          <a:prstGeom prst="rect">
            <a:avLst/>
          </a:prstGeom>
        </p:spPr>
      </p:pic>
      <p:pic>
        <p:nvPicPr>
          <p:cNvPr id="13" name="Picture 12">
            <a:extLst>
              <a:ext uri="{FF2B5EF4-FFF2-40B4-BE49-F238E27FC236}">
                <a16:creationId xmlns:a16="http://schemas.microsoft.com/office/drawing/2014/main" id="{64D198DD-A1BC-0653-46C4-BEF7F3CC7F7D}"/>
              </a:ext>
            </a:extLst>
          </p:cNvPr>
          <p:cNvPicPr>
            <a:picLocks noChangeAspect="1"/>
          </p:cNvPicPr>
          <p:nvPr/>
        </p:nvPicPr>
        <p:blipFill>
          <a:blip r:embed="rId3"/>
          <a:stretch>
            <a:fillRect/>
          </a:stretch>
        </p:blipFill>
        <p:spPr>
          <a:xfrm>
            <a:off x="7315200" y="3440490"/>
            <a:ext cx="6217920" cy="4207219"/>
          </a:xfrm>
          <a:prstGeom prst="rect">
            <a:avLst/>
          </a:prstGeom>
        </p:spPr>
      </p:pic>
      <p:pic>
        <p:nvPicPr>
          <p:cNvPr id="15" name="Picture 14">
            <a:extLst>
              <a:ext uri="{FF2B5EF4-FFF2-40B4-BE49-F238E27FC236}">
                <a16:creationId xmlns:a16="http://schemas.microsoft.com/office/drawing/2014/main" id="{030D25B1-014B-E3E4-869C-6056EB47D10F}"/>
              </a:ext>
            </a:extLst>
          </p:cNvPr>
          <p:cNvPicPr>
            <a:picLocks noChangeAspect="1"/>
          </p:cNvPicPr>
          <p:nvPr/>
        </p:nvPicPr>
        <p:blipFill>
          <a:blip r:embed="rId4"/>
          <a:stretch>
            <a:fillRect/>
          </a:stretch>
        </p:blipFill>
        <p:spPr>
          <a:xfrm>
            <a:off x="1097279" y="3440490"/>
            <a:ext cx="6367549" cy="3962953"/>
          </a:xfrm>
          <a:prstGeom prst="rect">
            <a:avLst/>
          </a:prstGeom>
        </p:spPr>
      </p:pic>
    </p:spTree>
    <p:extLst>
      <p:ext uri="{BB962C8B-B14F-4D97-AF65-F5344CB8AC3E}">
        <p14:creationId xmlns:p14="http://schemas.microsoft.com/office/powerpoint/2010/main" val="585713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n-US" dirty="0"/>
          </a:p>
        </p:txBody>
      </p:sp>
      <p:sp>
        <p:nvSpPr>
          <p:cNvPr id="4" name="Text 2"/>
          <p:cNvSpPr/>
          <p:nvPr/>
        </p:nvSpPr>
        <p:spPr>
          <a:xfrm>
            <a:off x="2037993" y="1498878"/>
            <a:ext cx="10408206"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Key Features and Capabilities</a:t>
            </a:r>
            <a:endParaRPr lang="en-US" sz="4374" dirty="0"/>
          </a:p>
        </p:txBody>
      </p:sp>
      <p:pic>
        <p:nvPicPr>
          <p:cNvPr id="5" name="Image 0" descr="preencoded.png"/>
          <p:cNvPicPr>
            <a:picLocks noChangeAspect="1"/>
          </p:cNvPicPr>
          <p:nvPr/>
        </p:nvPicPr>
        <p:blipFill>
          <a:blip r:embed="rId3"/>
          <a:stretch>
            <a:fillRect/>
          </a:stretch>
        </p:blipFill>
        <p:spPr>
          <a:xfrm>
            <a:off x="2037993" y="2637592"/>
            <a:ext cx="555427" cy="555427"/>
          </a:xfrm>
          <a:prstGeom prst="rect">
            <a:avLst/>
          </a:prstGeom>
        </p:spPr>
      </p:pic>
      <p:sp>
        <p:nvSpPr>
          <p:cNvPr id="6" name="Text 3"/>
          <p:cNvSpPr/>
          <p:nvPr/>
        </p:nvSpPr>
        <p:spPr>
          <a:xfrm>
            <a:off x="2037993" y="3415189"/>
            <a:ext cx="3295888"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Accurate Detection</a:t>
            </a:r>
            <a:endParaRPr lang="en-US" sz="2187" dirty="0"/>
          </a:p>
        </p:txBody>
      </p:sp>
      <p:sp>
        <p:nvSpPr>
          <p:cNvPr id="7" name="Text 4"/>
          <p:cNvSpPr/>
          <p:nvPr/>
        </p:nvSpPr>
        <p:spPr>
          <a:xfrm>
            <a:off x="2037993" y="4242792"/>
            <a:ext cx="3295888" cy="2487811"/>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face mask detector uses advanced computer vision algorithms to accurately identify whether a person is wearing a mask or not, even in crowded or challenging environments.</a:t>
            </a:r>
            <a:endParaRPr lang="en-US" sz="1750" dirty="0"/>
          </a:p>
        </p:txBody>
      </p:sp>
      <p:pic>
        <p:nvPicPr>
          <p:cNvPr id="8" name="Image 1" descr="preencoded.png"/>
          <p:cNvPicPr>
            <a:picLocks noChangeAspect="1"/>
          </p:cNvPicPr>
          <p:nvPr/>
        </p:nvPicPr>
        <p:blipFill>
          <a:blip r:embed="rId4"/>
          <a:stretch>
            <a:fillRect/>
          </a:stretch>
        </p:blipFill>
        <p:spPr>
          <a:xfrm>
            <a:off x="5667137" y="2637592"/>
            <a:ext cx="555427" cy="555427"/>
          </a:xfrm>
          <a:prstGeom prst="rect">
            <a:avLst/>
          </a:prstGeom>
        </p:spPr>
      </p:pic>
      <p:sp>
        <p:nvSpPr>
          <p:cNvPr id="9" name="Text 5"/>
          <p:cNvSpPr/>
          <p:nvPr/>
        </p:nvSpPr>
        <p:spPr>
          <a:xfrm>
            <a:off x="5667137" y="3415189"/>
            <a:ext cx="3250525"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Real-time Prediction</a:t>
            </a:r>
            <a:endParaRPr lang="en-US" sz="2187" dirty="0"/>
          </a:p>
        </p:txBody>
      </p:sp>
      <p:sp>
        <p:nvSpPr>
          <p:cNvPr id="10" name="Text 6"/>
          <p:cNvSpPr/>
          <p:nvPr/>
        </p:nvSpPr>
        <p:spPr>
          <a:xfrm>
            <a:off x="5723870" y="4242792"/>
            <a:ext cx="3296007" cy="2132409"/>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Utilizing a trained convolutional neural network (CNN), the system provides real-time predictions, enabling quick decision-making.</a:t>
            </a:r>
            <a:endParaRPr lang="en-US" sz="1750" dirty="0"/>
          </a:p>
        </p:txBody>
      </p:sp>
      <p:pic>
        <p:nvPicPr>
          <p:cNvPr id="11" name="Image 2" descr="preencoded.png"/>
          <p:cNvPicPr>
            <a:picLocks noChangeAspect="1"/>
          </p:cNvPicPr>
          <p:nvPr/>
        </p:nvPicPr>
        <p:blipFill>
          <a:blip r:embed="rId5"/>
          <a:stretch>
            <a:fillRect/>
          </a:stretch>
        </p:blipFill>
        <p:spPr>
          <a:xfrm>
            <a:off x="9296400" y="2637592"/>
            <a:ext cx="555427" cy="555427"/>
          </a:xfrm>
          <a:prstGeom prst="rect">
            <a:avLst/>
          </a:prstGeom>
        </p:spPr>
      </p:pic>
      <p:sp>
        <p:nvSpPr>
          <p:cNvPr id="12" name="Text 7"/>
          <p:cNvSpPr/>
          <p:nvPr/>
        </p:nvSpPr>
        <p:spPr>
          <a:xfrm>
            <a:off x="9296400" y="3415189"/>
            <a:ext cx="3296007"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User-friendly Interface</a:t>
            </a:r>
            <a:endParaRPr lang="en-US" sz="2187" dirty="0"/>
          </a:p>
        </p:txBody>
      </p:sp>
      <p:sp>
        <p:nvSpPr>
          <p:cNvPr id="13" name="Text 8"/>
          <p:cNvSpPr/>
          <p:nvPr/>
        </p:nvSpPr>
        <p:spPr>
          <a:xfrm>
            <a:off x="9296399" y="4239718"/>
            <a:ext cx="3296007" cy="1777008"/>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 With a </a:t>
            </a:r>
            <a:r>
              <a:rPr lang="en-US" sz="1750" dirty="0" err="1">
                <a:solidFill>
                  <a:srgbClr val="333F70"/>
                </a:solidFill>
                <a:latin typeface="Open Sans" pitchFamily="34" charset="0"/>
                <a:ea typeface="Open Sans" pitchFamily="34" charset="-122"/>
                <a:cs typeface="Open Sans" pitchFamily="34" charset="-120"/>
              </a:rPr>
              <a:t>Gradio</a:t>
            </a:r>
            <a:r>
              <a:rPr lang="en-US" sz="1750" dirty="0">
                <a:solidFill>
                  <a:srgbClr val="333F70"/>
                </a:solidFill>
                <a:latin typeface="Open Sans" pitchFamily="34" charset="0"/>
                <a:ea typeface="Open Sans" pitchFamily="34" charset="-122"/>
                <a:cs typeface="Open Sans" pitchFamily="34" charset="-120"/>
              </a:rPr>
              <a:t> interface, users can easily upload images and receive instant mask detection results, enhancing accessibility and usability.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2696"/>
          </a:xfrm>
          <a:prstGeom prst="rect">
            <a:avLst/>
          </a:prstGeom>
          <a:solidFill>
            <a:srgbClr val="FFFFFF"/>
          </a:solidFill>
          <a:ln/>
        </p:spPr>
      </p:sp>
      <p:sp>
        <p:nvSpPr>
          <p:cNvPr id="4" name="Text 2"/>
          <p:cNvSpPr/>
          <p:nvPr/>
        </p:nvSpPr>
        <p:spPr>
          <a:xfrm>
            <a:off x="2110264" y="602575"/>
            <a:ext cx="8262104" cy="684848"/>
          </a:xfrm>
          <a:prstGeom prst="rect">
            <a:avLst/>
          </a:prstGeom>
          <a:noFill/>
          <a:ln/>
        </p:spPr>
        <p:txBody>
          <a:bodyPr wrap="none" rtlCol="0" anchor="t"/>
          <a:lstStyle/>
          <a:p>
            <a:pPr marL="0" indent="0">
              <a:lnSpc>
                <a:spcPts val="5393"/>
              </a:lnSpc>
              <a:buNone/>
            </a:pPr>
            <a:r>
              <a:rPr lang="en-US" sz="4314" b="1" dirty="0">
                <a:solidFill>
                  <a:srgbClr val="333F70"/>
                </a:solidFill>
                <a:latin typeface="Unbounded" pitchFamily="34" charset="0"/>
                <a:ea typeface="Unbounded" pitchFamily="34" charset="-122"/>
                <a:cs typeface="Unbounded" pitchFamily="34" charset="-120"/>
              </a:rPr>
              <a:t>Real-World Applications</a:t>
            </a:r>
            <a:endParaRPr lang="en-US" sz="4314" dirty="0"/>
          </a:p>
        </p:txBody>
      </p:sp>
      <p:pic>
        <p:nvPicPr>
          <p:cNvPr id="5" name="Image 0" descr="preencoded.png"/>
          <p:cNvPicPr>
            <a:picLocks noChangeAspect="1"/>
          </p:cNvPicPr>
          <p:nvPr/>
        </p:nvPicPr>
        <p:blipFill>
          <a:blip r:embed="rId3"/>
          <a:stretch>
            <a:fillRect/>
          </a:stretch>
        </p:blipFill>
        <p:spPr>
          <a:xfrm>
            <a:off x="2110264" y="1725692"/>
            <a:ext cx="3250763" cy="2009061"/>
          </a:xfrm>
          <a:prstGeom prst="rect">
            <a:avLst/>
          </a:prstGeom>
        </p:spPr>
      </p:pic>
      <p:sp>
        <p:nvSpPr>
          <p:cNvPr id="6" name="Text 3"/>
          <p:cNvSpPr/>
          <p:nvPr/>
        </p:nvSpPr>
        <p:spPr>
          <a:xfrm>
            <a:off x="2110264" y="4008596"/>
            <a:ext cx="3250763" cy="684848"/>
          </a:xfrm>
          <a:prstGeom prst="rect">
            <a:avLst/>
          </a:prstGeom>
          <a:noFill/>
          <a:ln/>
        </p:spPr>
        <p:txBody>
          <a:bodyPr wrap="square" rtlCol="0" anchor="t"/>
          <a:lstStyle/>
          <a:p>
            <a:pPr marL="0" indent="0" algn="l">
              <a:lnSpc>
                <a:spcPts val="2696"/>
              </a:lnSpc>
              <a:buNone/>
            </a:pPr>
            <a:r>
              <a:rPr lang="en-US" sz="2157" b="1" dirty="0">
                <a:solidFill>
                  <a:srgbClr val="333F70"/>
                </a:solidFill>
                <a:latin typeface="Unbounded" pitchFamily="34" charset="0"/>
                <a:ea typeface="Unbounded" pitchFamily="34" charset="-122"/>
                <a:cs typeface="Unbounded" pitchFamily="34" charset="-120"/>
              </a:rPr>
              <a:t>Security Enforcement</a:t>
            </a:r>
            <a:endParaRPr lang="en-US" sz="2157" dirty="0"/>
          </a:p>
        </p:txBody>
      </p:sp>
      <p:sp>
        <p:nvSpPr>
          <p:cNvPr id="7" name="Text 4"/>
          <p:cNvSpPr/>
          <p:nvPr/>
        </p:nvSpPr>
        <p:spPr>
          <a:xfrm>
            <a:off x="2110264" y="4519223"/>
            <a:ext cx="3250763" cy="2454473"/>
          </a:xfrm>
          <a:prstGeom prst="rect">
            <a:avLst/>
          </a:prstGeom>
          <a:noFill/>
          <a:ln/>
        </p:spPr>
        <p:txBody>
          <a:bodyPr wrap="square" rtlCol="0" anchor="t"/>
          <a:lstStyle/>
          <a:p>
            <a:pPr marL="0" indent="0" algn="l">
              <a:lnSpc>
                <a:spcPts val="2761"/>
              </a:lnSpc>
              <a:buNone/>
            </a:pPr>
            <a:r>
              <a:rPr lang="en-US" sz="1726" dirty="0">
                <a:solidFill>
                  <a:srgbClr val="333F70"/>
                </a:solidFill>
                <a:latin typeface="Open Sans" pitchFamily="34" charset="0"/>
                <a:ea typeface="Open Sans" pitchFamily="34" charset="-122"/>
                <a:cs typeface="Open Sans" pitchFamily="34" charset="-120"/>
              </a:rPr>
              <a:t>In high-security environments like banks, airports, and government buildings, the system can enforce regulations by detecting individuals attempting to conceal their identities with masks.</a:t>
            </a:r>
            <a:endParaRPr lang="en-US" sz="1726" dirty="0"/>
          </a:p>
        </p:txBody>
      </p:sp>
      <p:pic>
        <p:nvPicPr>
          <p:cNvPr id="8" name="Image 1" descr="preencoded.png"/>
          <p:cNvPicPr>
            <a:picLocks noChangeAspect="1"/>
          </p:cNvPicPr>
          <p:nvPr/>
        </p:nvPicPr>
        <p:blipFill>
          <a:blip r:embed="rId4"/>
          <a:stretch>
            <a:fillRect/>
          </a:stretch>
        </p:blipFill>
        <p:spPr>
          <a:xfrm>
            <a:off x="5689759" y="1725692"/>
            <a:ext cx="3250763" cy="2009061"/>
          </a:xfrm>
          <a:prstGeom prst="rect">
            <a:avLst/>
          </a:prstGeom>
        </p:spPr>
      </p:pic>
      <p:sp>
        <p:nvSpPr>
          <p:cNvPr id="9" name="Text 5"/>
          <p:cNvSpPr/>
          <p:nvPr/>
        </p:nvSpPr>
        <p:spPr>
          <a:xfrm>
            <a:off x="5689759" y="4008596"/>
            <a:ext cx="2959537" cy="342424"/>
          </a:xfrm>
          <a:prstGeom prst="rect">
            <a:avLst/>
          </a:prstGeom>
          <a:noFill/>
          <a:ln/>
        </p:spPr>
        <p:txBody>
          <a:bodyPr wrap="none" rtlCol="0" anchor="t"/>
          <a:lstStyle/>
          <a:p>
            <a:pPr marL="0" indent="0" algn="l">
              <a:lnSpc>
                <a:spcPts val="2696"/>
              </a:lnSpc>
              <a:buNone/>
            </a:pPr>
            <a:r>
              <a:rPr lang="en-US" sz="2157" b="1" dirty="0">
                <a:solidFill>
                  <a:srgbClr val="333F70"/>
                </a:solidFill>
                <a:latin typeface="Unbounded" pitchFamily="34" charset="0"/>
                <a:ea typeface="Unbounded" pitchFamily="34" charset="-122"/>
                <a:cs typeface="Unbounded" pitchFamily="34" charset="-120"/>
              </a:rPr>
              <a:t>Retail Monitoring</a:t>
            </a:r>
            <a:endParaRPr lang="en-US" sz="2157" dirty="0"/>
          </a:p>
        </p:txBody>
      </p:sp>
      <p:sp>
        <p:nvSpPr>
          <p:cNvPr id="10" name="Text 6"/>
          <p:cNvSpPr/>
          <p:nvPr/>
        </p:nvSpPr>
        <p:spPr>
          <a:xfrm>
            <a:off x="5689759" y="4482465"/>
            <a:ext cx="3250763" cy="2454473"/>
          </a:xfrm>
          <a:prstGeom prst="rect">
            <a:avLst/>
          </a:prstGeom>
          <a:noFill/>
          <a:ln/>
        </p:spPr>
        <p:txBody>
          <a:bodyPr wrap="square" rtlCol="0" anchor="t"/>
          <a:lstStyle/>
          <a:p>
            <a:pPr marL="0" indent="0" algn="l">
              <a:lnSpc>
                <a:spcPts val="2761"/>
              </a:lnSpc>
              <a:buNone/>
            </a:pPr>
            <a:r>
              <a:rPr lang="en-US" sz="1726" dirty="0">
                <a:solidFill>
                  <a:srgbClr val="333F70"/>
                </a:solidFill>
                <a:latin typeface="Open Sans" pitchFamily="34" charset="0"/>
                <a:ea typeface="Open Sans" pitchFamily="34" charset="-122"/>
                <a:cs typeface="Open Sans" pitchFamily="34" charset="-120"/>
              </a:rPr>
              <a:t>Retailers can deploy the face mask detector to monitor customer compliance with mask mandates, ensuring a safe shopping environment and preventing the spread of illnesses.</a:t>
            </a:r>
            <a:endParaRPr lang="en-US" sz="1726" dirty="0"/>
          </a:p>
        </p:txBody>
      </p:sp>
      <p:pic>
        <p:nvPicPr>
          <p:cNvPr id="11" name="Image 2" descr="preencoded.png"/>
          <p:cNvPicPr>
            <a:picLocks noChangeAspect="1"/>
          </p:cNvPicPr>
          <p:nvPr/>
        </p:nvPicPr>
        <p:blipFill>
          <a:blip r:embed="rId5"/>
          <a:stretch>
            <a:fillRect/>
          </a:stretch>
        </p:blipFill>
        <p:spPr>
          <a:xfrm>
            <a:off x="9269254" y="1725692"/>
            <a:ext cx="3250883" cy="2009180"/>
          </a:xfrm>
          <a:prstGeom prst="rect">
            <a:avLst/>
          </a:prstGeom>
        </p:spPr>
      </p:pic>
      <p:sp>
        <p:nvSpPr>
          <p:cNvPr id="12" name="Text 7"/>
          <p:cNvSpPr/>
          <p:nvPr/>
        </p:nvSpPr>
        <p:spPr>
          <a:xfrm>
            <a:off x="9269254" y="4008715"/>
            <a:ext cx="4097611" cy="473750"/>
          </a:xfrm>
          <a:prstGeom prst="rect">
            <a:avLst/>
          </a:prstGeom>
          <a:noFill/>
          <a:ln/>
        </p:spPr>
        <p:txBody>
          <a:bodyPr wrap="square" rtlCol="0" anchor="t"/>
          <a:lstStyle/>
          <a:p>
            <a:pPr marL="0" indent="0" algn="l">
              <a:lnSpc>
                <a:spcPts val="2696"/>
              </a:lnSpc>
              <a:buNone/>
            </a:pPr>
            <a:r>
              <a:rPr lang="en-US" sz="2157" b="1" dirty="0">
                <a:solidFill>
                  <a:srgbClr val="333F70"/>
                </a:solidFill>
                <a:latin typeface="Unbounded" pitchFamily="34" charset="0"/>
                <a:ea typeface="Unbounded" pitchFamily="34" charset="-122"/>
                <a:cs typeface="Unbounded" pitchFamily="34" charset="-120"/>
              </a:rPr>
              <a:t>Public Health monitoring</a:t>
            </a:r>
            <a:endParaRPr lang="en-US" sz="2157" dirty="0"/>
          </a:p>
        </p:txBody>
      </p:sp>
      <p:sp>
        <p:nvSpPr>
          <p:cNvPr id="13" name="Text 8"/>
          <p:cNvSpPr/>
          <p:nvPr/>
        </p:nvSpPr>
        <p:spPr>
          <a:xfrm>
            <a:off x="9269254" y="4519223"/>
            <a:ext cx="3250883" cy="2805113"/>
          </a:xfrm>
          <a:prstGeom prst="rect">
            <a:avLst/>
          </a:prstGeom>
          <a:noFill/>
          <a:ln/>
        </p:spPr>
        <p:txBody>
          <a:bodyPr wrap="square" rtlCol="0" anchor="t"/>
          <a:lstStyle/>
          <a:p>
            <a:pPr marL="0" indent="0" algn="l">
              <a:lnSpc>
                <a:spcPts val="2761"/>
              </a:lnSpc>
              <a:buNone/>
            </a:pPr>
            <a:r>
              <a:rPr lang="en-US" sz="1726" dirty="0">
                <a:solidFill>
                  <a:srgbClr val="333F70"/>
                </a:solidFill>
                <a:latin typeface="Open Sans" pitchFamily="34" charset="0"/>
                <a:ea typeface="Open Sans" pitchFamily="34" charset="-122"/>
                <a:cs typeface="Open Sans" pitchFamily="34" charset="-120"/>
              </a:rPr>
              <a:t>The system can be deployed in public spaces, such as airports, malls, and transportation hubs, to ensure compliance with face mask mandates and help prevent the spread of infectious diseases.</a:t>
            </a:r>
            <a:endParaRPr lang="en-US" sz="172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871</Words>
  <Application>Microsoft Office PowerPoint</Application>
  <PresentationFormat>Custom</PresentationFormat>
  <Paragraphs>61</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Open Sans</vt:lpstr>
      <vt:lpstr>Söhne</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ashumule256@gmail.com</cp:lastModifiedBy>
  <cp:revision>23</cp:revision>
  <dcterms:created xsi:type="dcterms:W3CDTF">2024-05-19T12:47:10Z</dcterms:created>
  <dcterms:modified xsi:type="dcterms:W3CDTF">2024-06-07T18:54:37Z</dcterms:modified>
</cp:coreProperties>
</file>